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15" r:id="rId2"/>
    <p:sldId id="368" r:id="rId3"/>
    <p:sldId id="416" r:id="rId4"/>
    <p:sldId id="417" r:id="rId5"/>
    <p:sldId id="418" r:id="rId6"/>
    <p:sldId id="420" r:id="rId7"/>
    <p:sldId id="381" r:id="rId8"/>
    <p:sldId id="407" r:id="rId9"/>
    <p:sldId id="419" r:id="rId10"/>
    <p:sldId id="383" r:id="rId11"/>
    <p:sldId id="408" r:id="rId12"/>
    <p:sldId id="409" r:id="rId13"/>
    <p:sldId id="388" r:id="rId14"/>
    <p:sldId id="410" r:id="rId15"/>
    <p:sldId id="390" r:id="rId16"/>
    <p:sldId id="391" r:id="rId17"/>
    <p:sldId id="411" r:id="rId18"/>
    <p:sldId id="412" r:id="rId19"/>
    <p:sldId id="413" r:id="rId20"/>
    <p:sldId id="395" r:id="rId21"/>
    <p:sldId id="396" r:id="rId22"/>
    <p:sldId id="414" r:id="rId23"/>
    <p:sldId id="421" r:id="rId24"/>
    <p:sldId id="404" r:id="rId25"/>
    <p:sldId id="422" r:id="rId26"/>
    <p:sldId id="401" r:id="rId27"/>
    <p:sldId id="403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6BB7"/>
    <a:srgbClr val="003366"/>
    <a:srgbClr val="52B0C5"/>
    <a:srgbClr val="E9E9E9"/>
    <a:srgbClr val="E4E4E4"/>
    <a:srgbClr val="135594"/>
    <a:srgbClr val="173376"/>
    <a:srgbClr val="134098"/>
    <a:srgbClr val="003064"/>
    <a:srgbClr val="005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86049" autoAdjust="0"/>
  </p:normalViewPr>
  <p:slideViewPr>
    <p:cSldViewPr snapToGrid="0">
      <p:cViewPr varScale="1">
        <p:scale>
          <a:sx n="158" d="100"/>
          <a:sy n="158" d="100"/>
        </p:scale>
        <p:origin x="328" y="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878FA-5E76-4C33-895D-904059FF13C0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99D4F-2FD9-4D4A-AE11-8535BD6EC9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5DBC6-38D0-498A-8F0B-8BC9AF8263A6}" type="datetimeFigureOut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DF715-C661-4A4B-BB5A-CE67FF75319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41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13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89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80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379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007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314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481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541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454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0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83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185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608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60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800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932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458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6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98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94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32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94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540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32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892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03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942D-34D2-4291-8624-EDFDBE134758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EE2EE-753A-47AD-99F3-8536AB9AED77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5158E-D3B3-46CB-8348-B99E85953818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86D-C585-4C98-B879-E6E82C323D22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706E6-740E-4950-9990-7F0F3DF9D18D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4462-8134-485B-ACF8-33DAB9F5402D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65EA-14A9-4652-B4FA-6CCA2ED888D4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8EE1A-674F-453A-A045-8ACCF3536EB0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D7C5-83BA-466C-9CE3-95680695B633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6E55-9358-4AC9-93FB-7EA439A94268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A9C5-AB0B-4EB2-B1AD-B857B450D7D6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3B36F-A08A-4A6E-B672-31E64200AA99}" type="datetime1">
              <a:rPr lang="zh-CN" altLang="en-US" smtClean="0"/>
              <a:t>2024/7/8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4AC72-BA51-437E-8D85-A7DD916C43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microsoft.com/office/2007/relationships/hdphoto" Target="../media/hdphoto4.wdp"/><Relationship Id="rId9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microsoft.com/office/2007/relationships/hdphoto" Target="../media/hdphoto7.wdp"/><Relationship Id="rId9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5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9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296663" y="4311209"/>
            <a:ext cx="359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solidFill>
                  <a:srgbClr val="748D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汇报人：</a:t>
            </a:r>
            <a:r>
              <a:rPr lang="zh-CN" altLang="en-US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郭译凡</a:t>
            </a:r>
            <a:endParaRPr lang="en-US" altLang="zh-CN" sz="3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F70D14-B568-239B-C3A9-58F87A3D6466}"/>
              </a:ext>
            </a:extLst>
          </p:cNvPr>
          <p:cNvSpPr txBox="1"/>
          <p:nvPr/>
        </p:nvSpPr>
        <p:spPr>
          <a:xfrm>
            <a:off x="1579174" y="5930283"/>
            <a:ext cx="9033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F03E8-B55B-35D8-465E-332078E978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4D36D5-F6B1-4FE6-2606-029C7F69C3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92"/>
            <a:ext cx="3067050" cy="8919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940FCE-34A8-4809-987A-74C4C672FE14}"/>
              </a:ext>
            </a:extLst>
          </p:cNvPr>
          <p:cNvSpPr txBox="1"/>
          <p:nvPr/>
        </p:nvSpPr>
        <p:spPr>
          <a:xfrm>
            <a:off x="1579174" y="1881316"/>
            <a:ext cx="9033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基于视觉</a:t>
            </a:r>
            <a:r>
              <a:rPr lang="en-US" altLang="zh-CN" sz="4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4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的复杂环境植物病害检测算法研究与实现</a:t>
            </a:r>
            <a:endParaRPr lang="zh-CN" altLang="en-US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647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植物病害识别及图像噪声影响研究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615E22-9097-E797-4EE2-A9486EBE81BB}"/>
              </a:ext>
            </a:extLst>
          </p:cNvPr>
          <p:cNvSpPr txBox="1"/>
          <p:nvPr/>
        </p:nvSpPr>
        <p:spPr>
          <a:xfrm>
            <a:off x="2822999" y="1204248"/>
            <a:ext cx="8183357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难点分析：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难点一：如何在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杂草土壤的干扰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下获得理想的准确率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解决方案：设计针对复杂环境下的图像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数据特点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的网络结构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algn="just">
              <a:lnSpc>
                <a:spcPct val="150000"/>
              </a:lnSpc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难点二：如何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降低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视觉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Transformer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对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算力的需求</a:t>
            </a:r>
            <a:endParaRPr lang="en-US" altLang="zh-CN" sz="2000" b="1">
              <a:solidFill>
                <a:srgbClr val="1F6B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解决方案： 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Swin Transformer</a:t>
            </a:r>
            <a:r>
              <a:rPr lang="en-US" altLang="zh-CN" sz="20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针对该问题提出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窗口注意力机制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，有效的降低算法对硬件算力的要求，本研究在该模型基础下进行设计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难点三：如何在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图像噪声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的影响下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维持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模型的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检测准确率</a:t>
            </a:r>
            <a:endParaRPr lang="en-US" altLang="zh-CN" sz="2000" b="1">
              <a:solidFill>
                <a:srgbClr val="1F6B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解决方案：通过增加卷积层的方式在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Swin Transformer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中重构图像输入，提出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Convolutional Swin Transformer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模型结构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521AC4D1-F420-F94C-A8CC-9D3A2012E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64" y="1299268"/>
            <a:ext cx="1004931" cy="1004931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C36EC5F2-164D-AA1B-CB0E-E88D3D661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763" y="3064176"/>
            <a:ext cx="1004931" cy="100493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0CCBBF52-5180-A599-9C83-D809A6990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6763" y="4829084"/>
            <a:ext cx="1004931" cy="10049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C6EF04-A2B7-0213-2657-28DCE1208788}"/>
              </a:ext>
            </a:extLst>
          </p:cNvPr>
          <p:cNvSpPr txBox="1"/>
          <p:nvPr/>
        </p:nvSpPr>
        <p:spPr>
          <a:xfrm>
            <a:off x="600076" y="6572027"/>
            <a:ext cx="11587614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[1]Liu Z, Lin Y, Cao Y, et al. Swin transformer: Hierarchical vision transformer using shifted windows[C]//Proceedings of the IEEE/CVF international conference on computer vision. 2021: 10012-10022.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87175F-51F4-0A24-F424-896B3D6051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1.Convolutional Swin Transformer</a:t>
            </a:r>
            <a:endParaRPr lang="zh-CN" altLang="en-US" sz="4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615E22-9097-E797-4EE2-A9486EBE81BB}"/>
              </a:ext>
            </a:extLst>
          </p:cNvPr>
          <p:cNvSpPr txBox="1"/>
          <p:nvPr/>
        </p:nvSpPr>
        <p:spPr>
          <a:xfrm>
            <a:off x="690282" y="4736530"/>
            <a:ext cx="10349194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主要贡献：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针对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复杂环境下植物病害检测问题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，提出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Convolutional Swin Transformer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（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）系列模型，分别为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CST-small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CST-base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CST-large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系列模型在面对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噪声的影响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时表现出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优异的鲁棒性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F76FFE2-12A1-ECC2-B503-09BC14ED16F6}"/>
              </a:ext>
            </a:extLst>
          </p:cNvPr>
          <p:cNvSpPr txBox="1"/>
          <p:nvPr/>
        </p:nvSpPr>
        <p:spPr>
          <a:xfrm>
            <a:off x="3531180" y="4574662"/>
            <a:ext cx="4895955" cy="34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Convolutional Swin Transformer </a:t>
            </a:r>
            <a:r>
              <a:rPr lang="zh-CN" altLang="en-US" sz="1400" b="1">
                <a:solidFill>
                  <a:srgbClr val="1D1C1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网络结构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形用户界面, 图示">
            <a:extLst>
              <a:ext uri="{FF2B5EF4-FFF2-40B4-BE49-F238E27FC236}">
                <a16:creationId xmlns:a16="http://schemas.microsoft.com/office/drawing/2014/main" id="{D6C7A95D-9FDB-C04D-4AC1-10AB7D66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876" y="1036834"/>
            <a:ext cx="10642600" cy="35730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1DCD38-CDE1-D42F-0E73-ED91F5F0D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11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0F198C52-B520-09A3-0A3E-5506BCC8D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5268" y="1825822"/>
            <a:ext cx="6447106" cy="43625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1.CST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检测性能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188F517-9E03-F075-486F-E88A75C7486B}"/>
              </a:ext>
            </a:extLst>
          </p:cNvPr>
          <p:cNvSpPr txBox="1"/>
          <p:nvPr/>
        </p:nvSpPr>
        <p:spPr>
          <a:xfrm>
            <a:off x="533738" y="1480856"/>
            <a:ext cx="5329117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三个数据集下模型的检测性能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C72A0C-93AF-959D-1703-40A631845E3D}"/>
              </a:ext>
            </a:extLst>
          </p:cNvPr>
          <p:cNvSpPr txBox="1"/>
          <p:nvPr/>
        </p:nvSpPr>
        <p:spPr>
          <a:xfrm>
            <a:off x="6329146" y="1539580"/>
            <a:ext cx="5646816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复杂环境检测性能：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黄瓜数据集下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CST-base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获得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0.909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的检测准确率，和该数据集下最高准确率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仅差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0.01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；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香蕉数据集下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CST-small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以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0.922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的准确率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位列第一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单一环境检测性能：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西红柿数据集下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CST-base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获得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0.982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的检测准确率，和该数据集下最高准确率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仅差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0.08</a:t>
            </a:r>
          </a:p>
          <a:p>
            <a:pPr>
              <a:lnSpc>
                <a:spcPct val="150000"/>
              </a:lnSpc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A53CF6-1D03-6238-ED97-E9F2EC6355B1}"/>
              </a:ext>
            </a:extLst>
          </p:cNvPr>
          <p:cNvSpPr/>
          <p:nvPr/>
        </p:nvSpPr>
        <p:spPr bwMode="auto">
          <a:xfrm>
            <a:off x="2553151" y="2566830"/>
            <a:ext cx="984519" cy="158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58C9866-12EA-C739-0987-F45864876B87}"/>
              </a:ext>
            </a:extLst>
          </p:cNvPr>
          <p:cNvSpPr/>
          <p:nvPr/>
        </p:nvSpPr>
        <p:spPr bwMode="auto">
          <a:xfrm>
            <a:off x="3827443" y="5643768"/>
            <a:ext cx="984519" cy="158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792E08-BA25-761C-1DCF-A5F0056B9A8D}"/>
              </a:ext>
            </a:extLst>
          </p:cNvPr>
          <p:cNvSpPr/>
          <p:nvPr/>
        </p:nvSpPr>
        <p:spPr bwMode="auto">
          <a:xfrm>
            <a:off x="5125080" y="3846273"/>
            <a:ext cx="984519" cy="158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BBA945-E793-FE9D-6509-86D6B6FE8D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0C72A0C-93AF-959D-1703-40A631845E3D}"/>
              </a:ext>
            </a:extLst>
          </p:cNvPr>
          <p:cNvSpPr txBox="1"/>
          <p:nvPr/>
        </p:nvSpPr>
        <p:spPr>
          <a:xfrm>
            <a:off x="799764" y="1183495"/>
            <a:ext cx="102130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系列模型在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黄瓜数据集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、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香蕉数据集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以及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西红柿数据集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下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没有明显的分类偏好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B6BF16-2255-7FEC-3DB4-5483114AA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56" y="2027544"/>
            <a:ext cx="3480457" cy="31107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C031DC-7EA9-2ADA-35D8-A4C81427C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5401" y="1946246"/>
            <a:ext cx="3521817" cy="319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9E53C2-6CE4-E52F-F3E5-5F9B0F436F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1193" y="1946246"/>
            <a:ext cx="3521817" cy="3192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68E949F-E657-5630-F2CD-AF71F5CC809A}"/>
              </a:ext>
            </a:extLst>
          </p:cNvPr>
          <p:cNvSpPr txBox="1"/>
          <p:nvPr/>
        </p:nvSpPr>
        <p:spPr>
          <a:xfrm>
            <a:off x="2933059" y="5709035"/>
            <a:ext cx="6325882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三个数据集下准确率最高模型的混淆矩阵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F6A23F-84C7-0095-0E06-DD19AF608FBA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1.CST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检测性能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0B7AAA-1B16-1017-77D7-F3EF69806764}"/>
              </a:ext>
            </a:extLst>
          </p:cNvPr>
          <p:cNvSpPr txBox="1"/>
          <p:nvPr/>
        </p:nvSpPr>
        <p:spPr>
          <a:xfrm>
            <a:off x="1487266" y="5178858"/>
            <a:ext cx="1340036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(a)</a:t>
            </a:r>
            <a:r>
              <a: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黄瓜数据集</a:t>
            </a:r>
            <a:endParaRPr lang="en-US" altLang="zh-CN" sz="1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951434-4BC0-B581-498B-18ECB56B4093}"/>
              </a:ext>
            </a:extLst>
          </p:cNvPr>
          <p:cNvSpPr txBox="1"/>
          <p:nvPr/>
        </p:nvSpPr>
        <p:spPr>
          <a:xfrm>
            <a:off x="5236291" y="5178410"/>
            <a:ext cx="1340036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(b)</a:t>
            </a:r>
            <a:r>
              <a: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香蕉数据集</a:t>
            </a:r>
            <a:endParaRPr lang="en-US" altLang="zh-CN" sz="1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89DC56-D2EC-2A8B-977B-592B65900FB7}"/>
              </a:ext>
            </a:extLst>
          </p:cNvPr>
          <p:cNvSpPr txBox="1"/>
          <p:nvPr/>
        </p:nvSpPr>
        <p:spPr>
          <a:xfrm>
            <a:off x="8887455" y="5138246"/>
            <a:ext cx="1469291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(c)</a:t>
            </a:r>
            <a:r>
              <a: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西红柿数据集</a:t>
            </a:r>
            <a:endParaRPr lang="en-US" altLang="zh-CN" sz="1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03C380-1F12-1C6E-2270-8CB667212B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81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C4A4E37-FDA8-82DF-C6C7-9E107C5FC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" t="2952" r="935" b="1092"/>
          <a:stretch/>
        </p:blipFill>
        <p:spPr>
          <a:xfrm>
            <a:off x="6507645" y="1414799"/>
            <a:ext cx="5433651" cy="15493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88F517-9E03-F075-486F-E88A75C7486B}"/>
              </a:ext>
            </a:extLst>
          </p:cNvPr>
          <p:cNvSpPr txBox="1"/>
          <p:nvPr/>
        </p:nvSpPr>
        <p:spPr>
          <a:xfrm>
            <a:off x="48866" y="1242316"/>
            <a:ext cx="6357819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模型在不同程度盐噪声比例下的测试集中的准确性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C72A0C-93AF-959D-1703-40A631845E3D}"/>
              </a:ext>
            </a:extLst>
          </p:cNvPr>
          <p:cNvSpPr txBox="1"/>
          <p:nvPr/>
        </p:nvSpPr>
        <p:spPr>
          <a:xfrm>
            <a:off x="6359556" y="3778904"/>
            <a:ext cx="5433651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由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表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所示，当在图像中引入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不同程度椒盐噪声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的情况下，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CST-base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黄瓜数据集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和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西红柿数据集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下综合获得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最高检测准确率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05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由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表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所示， 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CST-small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在香蕉数据集下获得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最高的检测准确率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1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AEB5FF-A7C8-F258-FECF-84342286C758}"/>
              </a:ext>
            </a:extLst>
          </p:cNvPr>
          <p:cNvSpPr txBox="1"/>
          <p:nvPr/>
        </p:nvSpPr>
        <p:spPr>
          <a:xfrm>
            <a:off x="6785005" y="2964154"/>
            <a:ext cx="4895955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增加噪声后的图像数据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733B02-7718-8101-4CDB-25641D4F3052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1.CST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鲁棒性</a:t>
            </a: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165420C-A42A-C355-D581-F7D8FEE6B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949" y="1587282"/>
            <a:ext cx="5947332" cy="51299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7B9F461-F620-C37A-AF9F-1F615C97DF37}"/>
              </a:ext>
            </a:extLst>
          </p:cNvPr>
          <p:cNvSpPr/>
          <p:nvPr/>
        </p:nvSpPr>
        <p:spPr bwMode="auto">
          <a:xfrm>
            <a:off x="1741468" y="6100968"/>
            <a:ext cx="369907" cy="158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AD53D5-E377-E18B-AF8E-75019898C89C}"/>
              </a:ext>
            </a:extLst>
          </p:cNvPr>
          <p:cNvSpPr/>
          <p:nvPr/>
        </p:nvSpPr>
        <p:spPr bwMode="auto">
          <a:xfrm>
            <a:off x="2198668" y="6264500"/>
            <a:ext cx="785832" cy="158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E7D218-6743-D592-7499-F9EDF58EAD51}"/>
              </a:ext>
            </a:extLst>
          </p:cNvPr>
          <p:cNvSpPr/>
          <p:nvPr/>
        </p:nvSpPr>
        <p:spPr bwMode="auto">
          <a:xfrm>
            <a:off x="3227775" y="6104182"/>
            <a:ext cx="1236275" cy="158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52BF21F-C281-6458-8A60-4BF09E52C4BA}"/>
              </a:ext>
            </a:extLst>
          </p:cNvPr>
          <p:cNvSpPr/>
          <p:nvPr/>
        </p:nvSpPr>
        <p:spPr bwMode="auto">
          <a:xfrm>
            <a:off x="4706918" y="6272418"/>
            <a:ext cx="1262082" cy="158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C4EED2-3E2D-0604-D11F-B16756BAA5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9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0C72A0C-93AF-959D-1703-40A631845E3D}"/>
              </a:ext>
            </a:extLst>
          </p:cNvPr>
          <p:cNvSpPr txBox="1"/>
          <p:nvPr/>
        </p:nvSpPr>
        <p:spPr>
          <a:xfrm>
            <a:off x="1303466" y="4903788"/>
            <a:ext cx="939249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当检测不同比例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包含噪声的图像数据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时，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系列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模型的检测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准确率高于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原始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Swin Transformer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模型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同时，当图像中噪声比例达到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30%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时，两类模型之间差距最大可达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48.4%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8E949F-E657-5630-F2CD-AF71F5CC809A}"/>
              </a:ext>
            </a:extLst>
          </p:cNvPr>
          <p:cNvSpPr txBox="1"/>
          <p:nvPr/>
        </p:nvSpPr>
        <p:spPr>
          <a:xfrm>
            <a:off x="2058886" y="4058686"/>
            <a:ext cx="7758208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CST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系列模型和 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Swin Transformer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在不同噪声下的准确率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2A2E8B-EE41-9C84-5388-360EA796DCD3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1.CST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鲁棒性消融分析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90740E-50BD-2803-4A73-66328CC38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2605" y="1318236"/>
            <a:ext cx="2789419" cy="23323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74FB81-DCFC-0E08-0676-68F1A0E12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3280" y="1318236"/>
            <a:ext cx="2789420" cy="23323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4D05B1B-8EDF-CA91-86F7-B8C4C74AAC49}"/>
              </a:ext>
            </a:extLst>
          </p:cNvPr>
          <p:cNvSpPr txBox="1"/>
          <p:nvPr/>
        </p:nvSpPr>
        <p:spPr>
          <a:xfrm>
            <a:off x="1726153" y="3658992"/>
            <a:ext cx="1340036" cy="34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(a)</a:t>
            </a:r>
            <a:r>
              <a: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黄瓜数据集</a:t>
            </a:r>
            <a:endParaRPr lang="en-US" altLang="zh-CN" sz="1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35A263-08D3-CF34-1938-9C0B876D2CFB}"/>
              </a:ext>
            </a:extLst>
          </p:cNvPr>
          <p:cNvSpPr txBox="1"/>
          <p:nvPr/>
        </p:nvSpPr>
        <p:spPr>
          <a:xfrm>
            <a:off x="5425982" y="3615625"/>
            <a:ext cx="1340036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(b)</a:t>
            </a:r>
            <a:r>
              <a: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香蕉数据集</a:t>
            </a:r>
            <a:endParaRPr lang="en-US" altLang="zh-CN" sz="1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589FA5-5D81-D1FF-08D0-20EA3056221A}"/>
              </a:ext>
            </a:extLst>
          </p:cNvPr>
          <p:cNvSpPr txBox="1"/>
          <p:nvPr/>
        </p:nvSpPr>
        <p:spPr>
          <a:xfrm>
            <a:off x="8765277" y="3615625"/>
            <a:ext cx="1469291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(c)</a:t>
            </a:r>
            <a:r>
              <a:rPr lang="zh-CN" altLang="en-US" sz="1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西红柿数据集</a:t>
            </a:r>
            <a:endParaRPr lang="en-US" altLang="zh-CN" sz="1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56D8F5-BB70-F746-54B4-E68B15805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449" y="1410318"/>
            <a:ext cx="2678515" cy="22396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BD367E-21F3-A392-FC8C-3DE1A2EABEA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植物病害识别及图像亮度影响研究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615E22-9097-E797-4EE2-A9486EBE81BB}"/>
              </a:ext>
            </a:extLst>
          </p:cNvPr>
          <p:cNvSpPr txBox="1"/>
          <p:nvPr/>
        </p:nvSpPr>
        <p:spPr>
          <a:xfrm>
            <a:off x="3037623" y="1354503"/>
            <a:ext cx="8279499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难点分析：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难点一：如何在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杂草土壤的干扰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下获得理想的准确率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解决方案：设计针对复杂环境下的图像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数据特点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的网络结构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难点二：如何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降低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模块</a:t>
            </a:r>
            <a:r>
              <a:rPr lang="en-US" altLang="zh-CN" sz="2000" b="1" baseline="30000">
                <a:solidFill>
                  <a:srgbClr val="0033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对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算力的需求</a:t>
            </a:r>
            <a:endParaRPr lang="en-US" altLang="zh-CN" sz="2000" b="1">
              <a:solidFill>
                <a:srgbClr val="1F6B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解决方案： 通过使用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不包含残差结构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AlexNet</a:t>
            </a:r>
            <a:r>
              <a:rPr lang="en-US" altLang="zh-CN" sz="20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[2]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作为算法框架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难点三：如何在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不同图像亮度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的影响下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维持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模型的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检测准确率</a:t>
            </a:r>
            <a:endParaRPr lang="en-US" altLang="zh-CN" sz="2000" b="1">
              <a:solidFill>
                <a:srgbClr val="1F6BB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解决方案：针对图像亮度对植物病害检测准确率产生影响的问题，通过在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AlexNet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中引入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模块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的方式，提出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10F4147-8613-1BBD-71AF-7657ECF5E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762" y="1299268"/>
            <a:ext cx="1004931" cy="1004931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DA8DBD76-3702-6DB6-1FAF-522E885AA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761" y="3064176"/>
            <a:ext cx="1004931" cy="1004931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F374E477-6E1B-E878-C7E1-2899582CF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761" y="4829084"/>
            <a:ext cx="1004931" cy="10049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77AE6EA-C34F-CCEF-0870-35C45C6D9940}"/>
              </a:ext>
            </a:extLst>
          </p:cNvPr>
          <p:cNvSpPr txBox="1"/>
          <p:nvPr/>
        </p:nvSpPr>
        <p:spPr>
          <a:xfrm>
            <a:off x="1578179" y="6348961"/>
            <a:ext cx="10701789" cy="51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Pan X, Ge C, Lu R, et al. On the integration of self-attention and convolution[C]//Proceedings of the IEEE/CVF conference on computer vision and pattern recognition. 2022: 815-825.</a:t>
            </a:r>
          </a:p>
          <a:p>
            <a:pPr>
              <a:lnSpc>
                <a:spcPct val="130000"/>
              </a:lnSpc>
            </a:pPr>
            <a:r>
              <a:rPr lang="en-US" altLang="zh-CN" sz="11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Krizhevsky A, Sutskever I, Hinton G E. Imagenet classification with deep convolutional neural networks[J]. Communications of the ACM, 2017, 60(6): 84-90.</a:t>
            </a:r>
            <a:endParaRPr lang="en-US" altLang="zh-CN" sz="1100" i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C3BD9A-C7B6-BD24-0A37-D293BEE40B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80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2.ACmixed AlexNet</a:t>
            </a:r>
            <a:endParaRPr lang="zh-CN" altLang="en-US" sz="44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E615E22-9097-E797-4EE2-A9486EBE81BB}"/>
              </a:ext>
            </a:extLst>
          </p:cNvPr>
          <p:cNvSpPr txBox="1"/>
          <p:nvPr/>
        </p:nvSpPr>
        <p:spPr>
          <a:xfrm>
            <a:off x="6917540" y="1346061"/>
            <a:ext cx="4755147" cy="4885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主要贡献：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研究提出了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用于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复杂环境中植物病害检测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的网络模型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本研究提出的网络模型通过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模块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整合自注意机制和卷积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用于提取植物叶片病害特征；同时设计了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新的分类器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在检测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不同亮度的病害图像问题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时表现出优异鲁棒性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F76FFE2-12A1-ECC2-B503-09BC14ED16F6}"/>
              </a:ext>
            </a:extLst>
          </p:cNvPr>
          <p:cNvSpPr txBox="1"/>
          <p:nvPr/>
        </p:nvSpPr>
        <p:spPr>
          <a:xfrm>
            <a:off x="2096200" y="3313732"/>
            <a:ext cx="2869959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ACmixed AlexNet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AB0F9A-67B5-97C1-90A0-971A41A12BFD}"/>
              </a:ext>
            </a:extLst>
          </p:cNvPr>
          <p:cNvSpPr txBox="1"/>
          <p:nvPr/>
        </p:nvSpPr>
        <p:spPr>
          <a:xfrm>
            <a:off x="2370437" y="6267518"/>
            <a:ext cx="2321489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ACmix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模块运算过程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1458B34-E213-B0D2-AE26-2CACBB64A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59" y="1080158"/>
            <a:ext cx="6884492" cy="2291628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FDD13522-7350-5740-7E56-B7B323180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419" y="3663499"/>
            <a:ext cx="5689523" cy="26608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C99EE5-1BF7-B9E7-6B37-3C5261A89B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35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0C72A0C-93AF-959D-1703-40A631845E3D}"/>
              </a:ext>
            </a:extLst>
          </p:cNvPr>
          <p:cNvSpPr txBox="1"/>
          <p:nvPr/>
        </p:nvSpPr>
        <p:spPr>
          <a:xfrm>
            <a:off x="6809858" y="1109442"/>
            <a:ext cx="5021923" cy="552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复杂环境检测性能：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黄瓜数据集下，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获得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0.904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的检测准确率，在该数据集下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准确率最高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香蕉数据集下，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获得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0.940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的检测准确率， 在该数据集下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准确率最高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单一环境检测性能：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西红柿数据集下，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获得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0.954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的检测准确率，和该数据集下最高准确率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相差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0.045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B4AA94-315F-86C8-93C7-4FF811B42633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2.ACmixed AlexNet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检测性能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16F78F-25AF-BC66-6353-18B6930A9429}"/>
              </a:ext>
            </a:extLst>
          </p:cNvPr>
          <p:cNvSpPr txBox="1"/>
          <p:nvPr/>
        </p:nvSpPr>
        <p:spPr>
          <a:xfrm>
            <a:off x="906495" y="1137731"/>
            <a:ext cx="5329117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三个数据集下模型的检测性能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F440C96-41A8-A41F-F598-143B904AB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16" y="1561521"/>
            <a:ext cx="6825747" cy="51557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E27B7AC-FE65-C62B-377B-7B0463CC27FA}"/>
              </a:ext>
            </a:extLst>
          </p:cNvPr>
          <p:cNvSpPr/>
          <p:nvPr/>
        </p:nvSpPr>
        <p:spPr bwMode="auto">
          <a:xfrm>
            <a:off x="3417214" y="6472751"/>
            <a:ext cx="2075761" cy="158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18D13C4-656C-41FD-8232-F18847109C2A}"/>
              </a:ext>
            </a:extLst>
          </p:cNvPr>
          <p:cNvSpPr/>
          <p:nvPr/>
        </p:nvSpPr>
        <p:spPr bwMode="auto">
          <a:xfrm>
            <a:off x="5905333" y="4804000"/>
            <a:ext cx="822345" cy="158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A28619-267C-573A-0C40-8C21C25EDF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34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6188F517-9E03-F075-486F-E88A75C7486B}"/>
              </a:ext>
            </a:extLst>
          </p:cNvPr>
          <p:cNvSpPr txBox="1"/>
          <p:nvPr/>
        </p:nvSpPr>
        <p:spPr>
          <a:xfrm>
            <a:off x="962409" y="928654"/>
            <a:ext cx="3766608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不同程度图像亮度下模型的检测准确率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B4AA94-315F-86C8-93C7-4FF811B42633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2.ACmixed AlexNet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鲁棒性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3064A7-F92A-8588-532C-DC7862316D20}"/>
              </a:ext>
            </a:extLst>
          </p:cNvPr>
          <p:cNvSpPr txBox="1"/>
          <p:nvPr/>
        </p:nvSpPr>
        <p:spPr>
          <a:xfrm>
            <a:off x="6554365" y="3451144"/>
            <a:ext cx="4895955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不同图像亮度的测试数据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563AD75-8A20-7909-E144-89E85178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7481"/>
            <a:ext cx="5982928" cy="1060051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882A6D-23F6-D2C2-981D-58538CA30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055" y="1255148"/>
            <a:ext cx="5039220" cy="55955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DDF764-1916-EF20-1D6B-718851DB4796}"/>
              </a:ext>
            </a:extLst>
          </p:cNvPr>
          <p:cNvSpPr/>
          <p:nvPr/>
        </p:nvSpPr>
        <p:spPr bwMode="auto">
          <a:xfrm>
            <a:off x="2040996" y="6530108"/>
            <a:ext cx="3288386" cy="213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D8B050-EBA6-293B-C13B-3A7526C7EFD4}"/>
              </a:ext>
            </a:extLst>
          </p:cNvPr>
          <p:cNvSpPr txBox="1"/>
          <p:nvPr/>
        </p:nvSpPr>
        <p:spPr>
          <a:xfrm>
            <a:off x="6096000" y="4132558"/>
            <a:ext cx="5709268" cy="184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不同图像亮度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的情况下，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在测试的模型中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均获得最高的检测准确率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，同时检测率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不低于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0.9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BEC3E5-A3D6-6F6E-12C1-40CD956001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汇报提纲</a:t>
            </a:r>
            <a:endParaRPr lang="en-US" altLang="zh-C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94EAEC-5D59-1653-8120-7EE10C6C328C}"/>
              </a:ext>
            </a:extLst>
          </p:cNvPr>
          <p:cNvSpPr txBox="1"/>
          <p:nvPr/>
        </p:nvSpPr>
        <p:spPr>
          <a:xfrm>
            <a:off x="4061538" y="1250422"/>
            <a:ext cx="4068924" cy="435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en-US" altLang="zh-CN" sz="3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研究展望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研究总结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7104E-BC8E-B73B-73F5-E11D0CEE2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0C72A0C-93AF-959D-1703-40A631845E3D}"/>
              </a:ext>
            </a:extLst>
          </p:cNvPr>
          <p:cNvSpPr txBox="1"/>
          <p:nvPr/>
        </p:nvSpPr>
        <p:spPr>
          <a:xfrm>
            <a:off x="7458406" y="1632598"/>
            <a:ext cx="4179154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由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表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6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可见，当检测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原始亮度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的图像数据时，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同时采用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模块以及新的分类器时获得的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收益最高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由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图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11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可见，当检测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不同亮度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的数据时，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同时采用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模块以及新的分类器时获得的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收益最高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8E949F-E657-5630-F2CD-AF71F5CC809A}"/>
              </a:ext>
            </a:extLst>
          </p:cNvPr>
          <p:cNvSpPr txBox="1"/>
          <p:nvPr/>
        </p:nvSpPr>
        <p:spPr>
          <a:xfrm>
            <a:off x="1328961" y="6114723"/>
            <a:ext cx="4895955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不同模块组合下模型性能表现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2A2E8B-EE41-9C84-5388-360EA796DCD3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2.ACmixed AlexNet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消融分析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8771FDA-A810-C73C-FCDD-62492D3D995A}"/>
              </a:ext>
            </a:extLst>
          </p:cNvPr>
          <p:cNvGrpSpPr/>
          <p:nvPr/>
        </p:nvGrpSpPr>
        <p:grpSpPr>
          <a:xfrm>
            <a:off x="554440" y="3502522"/>
            <a:ext cx="6495910" cy="2562045"/>
            <a:chOff x="265826" y="3588787"/>
            <a:chExt cx="6495910" cy="256204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46DD1BF-3D5D-33A3-B2CD-93DCC3AE3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41033" y="3594389"/>
              <a:ext cx="3120703" cy="255644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7FCE37E-8A49-8C82-7F7D-C4F9633E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5826" y="3588787"/>
              <a:ext cx="3191016" cy="2562045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6CA51AF-3323-57A3-545E-1D20B454E51C}"/>
              </a:ext>
            </a:extLst>
          </p:cNvPr>
          <p:cNvSpPr txBox="1"/>
          <p:nvPr/>
        </p:nvSpPr>
        <p:spPr>
          <a:xfrm>
            <a:off x="1112381" y="1363741"/>
            <a:ext cx="5329117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不同模块组合下的模型检测性能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289D607-9CC3-8D82-DE15-3CFA898145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741" y="1758863"/>
            <a:ext cx="7261923" cy="13064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442D241-894E-2A1A-A06A-D4D26BB9F92D}"/>
              </a:ext>
            </a:extLst>
          </p:cNvPr>
          <p:cNvSpPr/>
          <p:nvPr/>
        </p:nvSpPr>
        <p:spPr bwMode="auto">
          <a:xfrm>
            <a:off x="2022522" y="2768600"/>
            <a:ext cx="5311727" cy="169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noAutofit/>
          </a:bodyPr>
          <a:lstStyle/>
          <a:p>
            <a:pPr algn="ctr"/>
            <a:endParaRPr lang="zh-CN" altLang="en-US">
              <a:solidFill>
                <a:srgbClr val="26262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33D86B-A6A2-8A37-0E5B-1EF26DCC9C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22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0C72A0C-93AF-959D-1703-40A631845E3D}"/>
              </a:ext>
            </a:extLst>
          </p:cNvPr>
          <p:cNvSpPr txBox="1"/>
          <p:nvPr/>
        </p:nvSpPr>
        <p:spPr>
          <a:xfrm>
            <a:off x="3400426" y="3953583"/>
            <a:ext cx="8296274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采用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PyTorch Mobile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分别将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系列模型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和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以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安卓软件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的方式实现部署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在部署前为了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降低软件对硬件的需求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，通过模型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剪枝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的方式降低模型参数量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8E949F-E657-5630-F2CD-AF71F5CC809A}"/>
              </a:ext>
            </a:extLst>
          </p:cNvPr>
          <p:cNvSpPr txBox="1"/>
          <p:nvPr/>
        </p:nvSpPr>
        <p:spPr>
          <a:xfrm>
            <a:off x="-694660" y="6190302"/>
            <a:ext cx="4895955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端交互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2A2E8B-EE41-9C84-5388-360EA796DCD3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移动端部署及准确率测试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15E1B0-A5CA-591D-C74E-005CD1A7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021450"/>
            <a:ext cx="2516037" cy="51041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6679277-28E9-911A-6047-0E082141286F}"/>
              </a:ext>
            </a:extLst>
          </p:cNvPr>
          <p:cNvSpPr txBox="1"/>
          <p:nvPr/>
        </p:nvSpPr>
        <p:spPr>
          <a:xfrm>
            <a:off x="5100585" y="2997797"/>
            <a:ext cx="4895955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14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PyTorch Mobile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工作流程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58DCC922-AC76-1F7C-142E-1C1B2622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2942" y="1599606"/>
            <a:ext cx="9025378" cy="13982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35910F-A144-BB35-E58B-D1C3BC5042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4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A0C72A0C-93AF-959D-1703-40A631845E3D}"/>
              </a:ext>
            </a:extLst>
          </p:cNvPr>
          <p:cNvSpPr txBox="1"/>
          <p:nvPr/>
        </p:nvSpPr>
        <p:spPr>
          <a:xfrm>
            <a:off x="5937948" y="2929742"/>
            <a:ext cx="5427461" cy="3546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由于在部署前对模型剪枝的方式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降低模型参数量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，导致模型的检测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准确率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均有不同程度的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降低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如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表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7-9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所示，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原始检测准确率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、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针对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噪声影响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的准确率以及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针对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图像亮度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的检测准确率，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整体降低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10%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以内</a:t>
            </a:r>
            <a:endParaRPr lang="en-US" altLang="zh-CN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2A2E8B-EE41-9C84-5388-360EA796DCD3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移动端准确率测试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3365B5-167B-7BE9-0274-46705C2BAEA9}"/>
              </a:ext>
            </a:extLst>
          </p:cNvPr>
          <p:cNvSpPr txBox="1"/>
          <p:nvPr/>
        </p:nvSpPr>
        <p:spPr>
          <a:xfrm>
            <a:off x="24065" y="1262379"/>
            <a:ext cx="5329117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部署在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移动端后检测性能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6155BE-1968-F205-394E-AB809021A7C6}"/>
              </a:ext>
            </a:extLst>
          </p:cNvPr>
          <p:cNvSpPr txBox="1"/>
          <p:nvPr/>
        </p:nvSpPr>
        <p:spPr>
          <a:xfrm>
            <a:off x="5287623" y="1262379"/>
            <a:ext cx="6504604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部署在</a:t>
            </a:r>
            <a:r>
              <a:rPr lang="zh-CN" altLang="en-US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移动端后在</a:t>
            </a:r>
            <a:r>
              <a:rPr lang="zh-CN" altLang="en-US" sz="14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不同图像亮度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下的检测性能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2E2C27-CE38-69EF-A84F-CA0B2BD71C62}"/>
              </a:ext>
            </a:extLst>
          </p:cNvPr>
          <p:cNvSpPr txBox="1"/>
          <p:nvPr/>
        </p:nvSpPr>
        <p:spPr>
          <a:xfrm>
            <a:off x="716906" y="3858738"/>
            <a:ext cx="4686824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部署在</a:t>
            </a:r>
            <a:r>
              <a:rPr lang="zh-CN" altLang="en-US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移动端后在</a:t>
            </a:r>
            <a:r>
              <a:rPr lang="zh-CN" altLang="en-US" sz="14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噪声条件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下的检测性能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58B45FF5-C240-7EA8-71F3-EE86C209E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77" y="4355109"/>
            <a:ext cx="5913883" cy="1797357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41EC009B-DA9F-1F53-9931-4A071FF77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751" y="1604212"/>
            <a:ext cx="4835743" cy="1779324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459DA3E-FF93-E85F-21B9-219A39D52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9502" y="1604212"/>
            <a:ext cx="7080846" cy="11420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4C1D55-6C1D-2687-B186-A340713261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9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汇报提纲</a:t>
            </a:r>
            <a:endParaRPr lang="en-US" altLang="zh-C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94EAEC-5D59-1653-8120-7EE10C6C328C}"/>
              </a:ext>
            </a:extLst>
          </p:cNvPr>
          <p:cNvSpPr txBox="1"/>
          <p:nvPr/>
        </p:nvSpPr>
        <p:spPr>
          <a:xfrm>
            <a:off x="4061538" y="1250422"/>
            <a:ext cx="4068924" cy="435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研究展望</a:t>
            </a:r>
            <a:endParaRPr lang="en-US" altLang="zh-CN" sz="3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研究总结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7104E-BC8E-B73B-73F5-E11D0CEE2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57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0E25B0-73F6-84BF-82EC-08C868424B3C}"/>
              </a:ext>
            </a:extLst>
          </p:cNvPr>
          <p:cNvSpPr txBox="1"/>
          <p:nvPr/>
        </p:nvSpPr>
        <p:spPr>
          <a:xfrm>
            <a:off x="1925415" y="1206570"/>
            <a:ext cx="8728604" cy="5116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由于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系列模型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仍然有着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大量的模型参数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，其中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CST-small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具有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千万的参数量，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CST-base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有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4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千万的参数量而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CST-large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达到了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8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千万的参数量；同时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ACmixed AlexNet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有着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800M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的存储需求。未来需进一步探索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模型优化方案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本研究中为了提高所部署的模型在移动安卓手机中的运行效率，在部署前进行模型剪枝，导致其在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移动端的检测表现有所下降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。未来应该进一步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优化剪枝设计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本研究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仅于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Android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终端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中实现模型算法，未来需根据农业生产中的实际需求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丰富部署方案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93779292-AC15-C15A-8CFF-A4E130970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055" y="1206570"/>
            <a:ext cx="1098926" cy="10989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6825E3-6D63-B1C1-E5B1-966DDD6C27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8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汇报提纲</a:t>
            </a:r>
            <a:endParaRPr lang="en-US" altLang="zh-C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94EAEC-5D59-1653-8120-7EE10C6C328C}"/>
              </a:ext>
            </a:extLst>
          </p:cNvPr>
          <p:cNvSpPr txBox="1"/>
          <p:nvPr/>
        </p:nvSpPr>
        <p:spPr>
          <a:xfrm>
            <a:off x="4061538" y="1250422"/>
            <a:ext cx="4068924" cy="435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研究展望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研究总结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7104E-BC8E-B73B-73F5-E11D0CEE2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4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研究总结</a:t>
            </a:r>
            <a:endParaRPr lang="en-US" altLang="zh-C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B41318-AA11-C5CB-F149-880B9616293D}"/>
              </a:ext>
            </a:extLst>
          </p:cNvPr>
          <p:cNvSpPr txBox="1"/>
          <p:nvPr/>
        </p:nvSpPr>
        <p:spPr>
          <a:xfrm>
            <a:off x="3531182" y="4817266"/>
            <a:ext cx="4895955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15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6F1B75-F229-E7A5-B5AB-6949150DF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726" t="23486" r="1917" b="23982"/>
          <a:stretch/>
        </p:blipFill>
        <p:spPr>
          <a:xfrm>
            <a:off x="68896" y="1867169"/>
            <a:ext cx="11820525" cy="28176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1F9A9A-8429-8491-3E74-C440FA646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7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579174" y="2367171"/>
            <a:ext cx="90336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en-US" altLang="zh-CN" sz="44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4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恳请各位老师批评指正！</a:t>
            </a:r>
            <a:endParaRPr lang="zh-CN" altLang="en-US" sz="44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602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硕士研究工作汇报</a:t>
            </a:r>
            <a:endParaRPr lang="en-US" altLang="zh-C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9D6305-DAB3-D420-732C-D7D763062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5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13CCB23-F692-78F4-9BFD-1828DB581BF5}"/>
              </a:ext>
            </a:extLst>
          </p:cNvPr>
          <p:cNvSpPr txBox="1"/>
          <p:nvPr/>
        </p:nvSpPr>
        <p:spPr>
          <a:xfrm>
            <a:off x="3567213" y="1804420"/>
            <a:ext cx="5812584" cy="324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核心关键词：</a:t>
            </a:r>
            <a:endParaRPr lang="en-US" altLang="zh-CN" sz="3600" b="1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植物叶片病害检测</a:t>
            </a:r>
            <a:endParaRPr lang="en-US" altLang="zh-CN" sz="3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CN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Vision Transformer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en-US" altLang="zh-C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8A3A52-E5FD-4D29-2F7F-D90EFFCB9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2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植物叶片病害检测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626260-0987-D5DB-C02A-AF3B3559D003}"/>
              </a:ext>
            </a:extLst>
          </p:cNvPr>
          <p:cNvSpPr txBox="1"/>
          <p:nvPr/>
        </p:nvSpPr>
        <p:spPr>
          <a:xfrm>
            <a:off x="64255" y="1024728"/>
            <a:ext cx="8094094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植物病害被认为是影响植物生长的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主要因素之一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，在某些情况下，还可能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阻碍植物的生长</a:t>
            </a:r>
            <a:r>
              <a:rPr lang="en-US" altLang="zh-CN" sz="20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[1]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植物的病害会在多个部位显现出不同的特征，其中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叶片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的表现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最明显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并且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易检测</a:t>
            </a:r>
            <a:r>
              <a:rPr lang="en-US" altLang="zh-CN" sz="20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[2] 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FC24B1-AAA4-2D4D-522A-022AB7E19EAF}"/>
              </a:ext>
            </a:extLst>
          </p:cNvPr>
          <p:cNvSpPr txBox="1"/>
          <p:nvPr/>
        </p:nvSpPr>
        <p:spPr>
          <a:xfrm>
            <a:off x="7678514" y="2909346"/>
            <a:ext cx="4367024" cy="28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有很多研究工作使用的是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背景单一的图像数据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，这样的成果在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很难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在实际农业生产过程中带来理想的检测效果</a:t>
            </a:r>
            <a:r>
              <a:rPr lang="en-US" altLang="zh-CN" sz="1800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[1]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在应用场景中，户外图像采集受到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光照条件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、采集设备导致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图像噪声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等影响，将会对模型带来极大的考验。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666423-4E09-ACDC-DE45-E17A022728F0}"/>
              </a:ext>
            </a:extLst>
          </p:cNvPr>
          <p:cNvSpPr txBox="1"/>
          <p:nvPr/>
        </p:nvSpPr>
        <p:spPr>
          <a:xfrm>
            <a:off x="1189803" y="2848005"/>
            <a:ext cx="5329117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表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植物病害检测相关的研究成果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41654F-F80A-2B66-265D-4B001891457B}"/>
              </a:ext>
            </a:extLst>
          </p:cNvPr>
          <p:cNvSpPr txBox="1"/>
          <p:nvPr/>
        </p:nvSpPr>
        <p:spPr>
          <a:xfrm>
            <a:off x="694593" y="6347476"/>
            <a:ext cx="11497407" cy="51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[1] Abade A ,  Ferreira P A ,  Vidal F . Plant diseases recognition on images using convolutional neural networks: A systematic review[J]. Computers and Electronics in Agriculture, 2021, 185(106125).</a:t>
            </a:r>
          </a:p>
          <a:p>
            <a:pPr>
              <a:lnSpc>
                <a:spcPct val="130000"/>
              </a:lnSpc>
            </a:pPr>
            <a:r>
              <a:rPr lang="en-US" altLang="zh-CN" sz="1100" i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[2]Ebrahimi M ,Khoshtaghaza M ,Minaei S , et al.Vision-based pest detection based on SVM classification method[J].Computers and Electronics in Agriculture,2017,13752-58.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BC59F5-B464-6052-CA2D-59920A0D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225" y="1333168"/>
            <a:ext cx="1162050" cy="11620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41023B6-46C9-A979-9F59-39000D221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309" y="1333168"/>
            <a:ext cx="1162050" cy="116205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C02C32B-E2AA-8FD2-6FD0-DA404F9E3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543" y="3204868"/>
            <a:ext cx="7295971" cy="29079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BBEDAA-2937-4557-BC14-5A7E19B9C1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9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904DC4C-328D-EC8A-38AA-197AF645EBE3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Vision Transformer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51FB6C-772C-667E-84BD-A8DD261C07EF}"/>
              </a:ext>
            </a:extLst>
          </p:cNvPr>
          <p:cNvSpPr txBox="1"/>
          <p:nvPr/>
        </p:nvSpPr>
        <p:spPr>
          <a:xfrm>
            <a:off x="606602" y="1293995"/>
            <a:ext cx="1054236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2000" b="1" i="0">
                <a:solidFill>
                  <a:srgbClr val="1F6BB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b="1" i="0">
                <a:solidFill>
                  <a:srgbClr val="1F6BB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i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所示，视觉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Vision Transformer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baseline="30000">
                <a:latin typeface="微软雅黑" panose="020B0503020204020204" pitchFamily="34" charset="-122"/>
                <a:ea typeface="微软雅黑" panose="020B0503020204020204" pitchFamily="34" charset="-122"/>
              </a:rPr>
              <a:t>[1]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，于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由谷歌团队提出。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i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2000" b="1" i="0">
                <a:solidFill>
                  <a:srgbClr val="1F6BB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i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所示，视觉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作为一种新型、甚至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可以媲美卷积的特征提取方式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，目前在计算机视觉主流问题中，如，分类、识别以及检测等等，已初显现其强大功能。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2CA036-2CC5-A9DA-8FE4-494D92255A28}"/>
              </a:ext>
            </a:extLst>
          </p:cNvPr>
          <p:cNvSpPr txBox="1"/>
          <p:nvPr/>
        </p:nvSpPr>
        <p:spPr>
          <a:xfrm>
            <a:off x="981512" y="6572027"/>
            <a:ext cx="11210488" cy="29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 i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A. Dosovitskiy, L. Beyer, A. Kolesnikov, et al. An Image is Worth 16x16 Words: Transformers for Image Recognition at Scale[C]//International Conference on Learning Representations. 2020.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033D2E-5DA1-1A20-DC58-40FED8E61972}"/>
              </a:ext>
            </a:extLst>
          </p:cNvPr>
          <p:cNvSpPr txBox="1"/>
          <p:nvPr/>
        </p:nvSpPr>
        <p:spPr>
          <a:xfrm>
            <a:off x="456221" y="5909923"/>
            <a:ext cx="4895955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Vision Transformer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F74522-BB72-8CBC-BA7B-48367CE6183B}"/>
              </a:ext>
            </a:extLst>
          </p:cNvPr>
          <p:cNvSpPr txBox="1"/>
          <p:nvPr/>
        </p:nvSpPr>
        <p:spPr>
          <a:xfrm>
            <a:off x="6371857" y="5909923"/>
            <a:ext cx="4895955" cy="34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4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Image Net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图像分类准确率天梯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D426C6-63D4-A3D8-DA96-9216C3CC9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60CE0128-71B4-6B4A-5062-417FBE335A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523" t="8719" b="2386"/>
          <a:stretch/>
        </p:blipFill>
        <p:spPr>
          <a:xfrm>
            <a:off x="844986" y="2873374"/>
            <a:ext cx="4125010" cy="29368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FF6A386-54C9-7540-53D5-6B69B1F5B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394" y="3635956"/>
            <a:ext cx="6839824" cy="21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6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汇报提纲</a:t>
            </a:r>
            <a:endParaRPr lang="en-US" altLang="zh-C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94EAEC-5D59-1653-8120-7EE10C6C328C}"/>
              </a:ext>
            </a:extLst>
          </p:cNvPr>
          <p:cNvSpPr txBox="1"/>
          <p:nvPr/>
        </p:nvSpPr>
        <p:spPr>
          <a:xfrm>
            <a:off x="4061538" y="1250422"/>
            <a:ext cx="4068924" cy="435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研究背景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</a:t>
            </a:r>
            <a:endParaRPr lang="en-US" altLang="zh-CN" sz="3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研究展望</a:t>
            </a:r>
            <a:endPara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14350" indent="-514350" algn="ctr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研究总结</a:t>
            </a:r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7104E-BC8E-B73B-73F5-E11D0CEE2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8C0C12-AB1E-6916-D6B2-5554957C3DE0}"/>
              </a:ext>
            </a:extLst>
          </p:cNvPr>
          <p:cNvSpPr txBox="1"/>
          <p:nvPr/>
        </p:nvSpPr>
        <p:spPr>
          <a:xfrm>
            <a:off x="2098818" y="1455171"/>
            <a:ext cx="9386936" cy="435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3600" b="1">
                <a:solidFill>
                  <a:srgbClr val="1F6B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研究核心：</a:t>
            </a: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复杂背景</a:t>
            </a:r>
            <a:r>
              <a:rPr lang="zh-CN" altLang="en-US" sz="3600" b="1">
                <a:solidFill>
                  <a:srgbClr val="1F6B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下植物病害检测</a:t>
            </a:r>
            <a:endParaRPr lang="en-US" altLang="zh-CN" sz="3600" b="1">
              <a:solidFill>
                <a:srgbClr val="1F6B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00150" lvl="1" indent="-74295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图像噪声</a:t>
            </a:r>
            <a:r>
              <a:rPr lang="zh-CN" altLang="en-US" sz="3600" b="1">
                <a:solidFill>
                  <a:srgbClr val="1F6B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对检测准确率的影响</a:t>
            </a:r>
            <a:endParaRPr lang="en-US" altLang="zh-CN" sz="3600" b="1">
              <a:solidFill>
                <a:srgbClr val="1F6B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00150" lvl="1" indent="-74295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图像亮度</a:t>
            </a:r>
            <a:r>
              <a:rPr lang="zh-CN" altLang="en-US" sz="3600" b="1">
                <a:solidFill>
                  <a:srgbClr val="1F6B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对检测准确率的影响</a:t>
            </a:r>
            <a:endParaRPr lang="en-US" altLang="zh-CN" sz="3600" b="1">
              <a:solidFill>
                <a:srgbClr val="1F6B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00150" lvl="1" indent="-742950" algn="just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1">
                <a:solidFill>
                  <a:srgbClr val="1F6B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移动端部署及准确率测试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F656F2-44DC-D727-D5F7-08005E7844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研究数据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3D3946-8D75-0E8B-183A-391DF149EF3A}"/>
              </a:ext>
            </a:extLst>
          </p:cNvPr>
          <p:cNvSpPr txBox="1"/>
          <p:nvPr/>
        </p:nvSpPr>
        <p:spPr>
          <a:xfrm>
            <a:off x="985206" y="5548560"/>
            <a:ext cx="4895955" cy="381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6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16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数据集示例和图像预处理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8A3774-962A-4C70-377D-CCB727AACE15}"/>
              </a:ext>
            </a:extLst>
          </p:cNvPr>
          <p:cNvSpPr txBox="1"/>
          <p:nvPr/>
        </p:nvSpPr>
        <p:spPr>
          <a:xfrm>
            <a:off x="6582559" y="1387268"/>
            <a:ext cx="5274113" cy="428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数据集信息</a:t>
            </a:r>
            <a:r>
              <a:rPr lang="zh-CN" altLang="en-US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（开源数据）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：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黄瓜数据集（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复杂环境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）：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个类别，患病和健康，共计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679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张图像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香蕉数据集（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复杂环境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 ：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个类别，黑条叶斑病、健康以及黄单胞杆菌感染，共计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1284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张图像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西红柿数据集（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单一环境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）：</a:t>
            </a:r>
            <a:r>
              <a:rPr lang="en-US" altLang="zh-CN" sz="2000" b="1">
                <a:solidFill>
                  <a:srgbClr val="1F6BB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10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个类别，共计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4021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张图像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CC27CE3A-BB83-9DA5-4817-456F45A1C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0" y="1511252"/>
            <a:ext cx="6637768" cy="40373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C68060-091D-6121-5020-1379FE6C9F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808EBA3-54D3-B220-DB8B-0EC825A3360E}"/>
              </a:ext>
            </a:extLst>
          </p:cNvPr>
          <p:cNvSpPr txBox="1"/>
          <p:nvPr/>
        </p:nvSpPr>
        <p:spPr>
          <a:xfrm>
            <a:off x="0" y="140741"/>
            <a:ext cx="1195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3D3946-8D75-0E8B-183A-391DF149EF3A}"/>
              </a:ext>
            </a:extLst>
          </p:cNvPr>
          <p:cNvSpPr txBox="1"/>
          <p:nvPr/>
        </p:nvSpPr>
        <p:spPr>
          <a:xfrm>
            <a:off x="754039" y="5621067"/>
            <a:ext cx="4895955" cy="381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1600" b="1">
                <a:solidFill>
                  <a:srgbClr val="1D1C1D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en-US" altLang="zh-CN" sz="1600" b="1">
                <a:solidFill>
                  <a:srgbClr val="1D1C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实验方法图示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8A3774-962A-4C70-377D-CCB727AACE15}"/>
              </a:ext>
            </a:extLst>
          </p:cNvPr>
          <p:cNvSpPr txBox="1"/>
          <p:nvPr/>
        </p:nvSpPr>
        <p:spPr>
          <a:xfrm>
            <a:off x="6096000" y="2285534"/>
            <a:ext cx="5274113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图像预处理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（调整图像尺寸、数据增广）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模型训练（超参设置、模型训练及保存）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模型评估（模型检测性能测试）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C68060-091D-6121-5020-1379FE6C9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87" t="14763" r="12838" b="15629"/>
          <a:stretch/>
        </p:blipFill>
        <p:spPr>
          <a:xfrm>
            <a:off x="9510400" y="0"/>
            <a:ext cx="2681599" cy="891916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D96E9194-2D8D-D2F9-729C-47589A44E0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4588" y="1269888"/>
            <a:ext cx="4341907" cy="431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509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F06BB66-DAEF-4369-B8FC-1EE6358DF4B6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DkVv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5Fb5IzRbB6igDAACGDAAAJwAAAHVuaXZlcnNhbC9mbGFzaF9wdWJsaXNoaW5nX3NldHRpbmdzLnhtbNVX3W7aMBS+5yksT70soR1dOxSopgIaaguosK29qkxsiFXHzmIbSq/2NHuwPcmOY6Cgdl36g7QhIeLz853/ExMe3yYCTVmmuZJ1vFeuYMRkpCiXkzr+MmzvHmGkDZGUCCVZHUuF0XGjFKZ2JLiOB8wYENUIYKSupaaOY2PSWhDMZrMy12nmuEpYA/i6HKkkSDOmmTQsC1JB5vBj5inTeIFQAAC+iZILtUaphFDokc4VtYIhTsFzyV1QRLQF0TEOvNiIRDeTTFlJT5RQGcomozp+V8k/SxkP1eQJky4nugFERzY1Qil3XhAx4HcMxYxPYnD3sIrRjFMT1/F+1aGAdPAQJcf2oROHcqIgB9Is4BNmCCWG+KO3Z9it0UuCJ9G5JAmPhsBBLv46bg6vP1/1Wxdnne7p9bDXOxt2+t6JXCfYxAmDTUMhOKRsFrGVnZAYQ6IY/AadMRGahcE6aSk2VnLDOXdGIyUg97kWtFEyYrRLErZWjcENl22Q3MNoDIGIeR1/yjgRGHFDBI9WytqOtOEmr3p7XRIBFrQnQ+cDfG/eZyeKSabZultLjnY5jxrflBUUzZVFgt8wZBSC+G0CTzFD68VB40wlORXaxyAtOFiccjZj9DjP6QLwT4auwERiQRN6NRXMeAvfLb9DIzZWGeAyMoXOBjrXHr/8LOCUaH0PSpY+7gzOOs3WdafbbF3uuAAJnRIZPRMcCs6S1GwFn8yRVGapB+mIiNUsLwrlNOcVia388jJonljhy/zWxViD3mJJtmPlOYX5qweFzcZkmg+iG64cGkaQQ0k8JjAiWBdcWlYUMCISKSnmiESw1rQb6ylXVgPFD7CH1i/30OsjLvPTBFYbWMwoywpBVvb231cPPhwefayVg18/fu4+qbRY+H1BnDm/8U+eXPmrtf9wG4aB29KPL22T2X9zZ/cvWl+L5LXbuhwWKmlrUAiuV0Sqd1pE6sK/ZPprL5hCLsBSmvghg7UkeMINo2/ZYi9ok1e9232PbadNthjza0bjvwnZn1bXxI17YRg8enF1nIRLnkAi3Epc3XYbB9UK3DQfZZVKgLb536FR+g1QSwMEFAACAAgAORW+SHMKv3S0AgAAUAoAACEAAAB1bml2ZXJzYWwvZmxhc2hfc2tpbl9zZXR0aW5ncy54bWyVVm1v2jAQ/r5fgdh30r2ySSlSS5lUia1VW/W7kxyJhWNH9oWOfz/bsRsbCGRYlfDd8/jej6ZqS/niw2SS5oIJ+QyIlJfKSLxsQovradYiCj7LBUfgOONC1oRNFx9/2U+aWOQlltiBHMvZkBx6M3P7GUNxNr7NzRki5KJuCN+vRSlmGcm3pRQtLy66Vu0bkIzyrUZe/ZwvV4MGGFV4j1BHPq1+mDOO0khQCoxL31fmXGQxkgHzlq7sZySnN3U++gPajiqKlnbzyZwhWkNKiJN83jtdGP16XJW5OecJCH9RQ798NmcQysgeZPz43VdzBhmiaZv/6ZFGitIkNOacL+I7hwlS6PEzXl2Zc5FgAjKGLlbBpcfGeheA3Ndw7lMzrlKwR5PXg4Vgip4xWKBsIU38rdOpSrw9tKjnAxYbwpQGhKIe9KidfiSt8s/Esh73BG+UFwHICXrEq2BtDcvO3wAYy3v8cnlrV0Xo37sscFDCzgkDD3thj/yj03qEDIQ98pnRAh442x/BDzUdx5f4lrhins++1gIn+urz5W9eayytzeCqwLQTeEwtClgo484LrcFULU2srHMpOfIp5WRHS4JU8N8Gl+1tMCpNDhSu0073VYoUGZxqN+ujXtJhvew97kanjdux+1Hog+vuE9Q7/HpKEEle1fpHSU0njqeHRCdmmpxmmC2p4SDv+UaM5NREbkG+CMHGWuECIcTayIbAopusIXiaBClIk9NJTt0jp7LP2zoDudJFo+C7JpZ1uIqWFdN/+ErhDYqYMKDsmFjp5zih700ZCFwHAJF55Vu2u3SaumVIGezAD34gsAEPRZYq3aJD3XaDa9hg2G9OMqoh3Z7oGyXExYoThFftl4g3TqgY0fNIMmUji8beb+D+5Wgn+1VmWi/cYvbuOil6WOuPM6iF5j/Jf1BLAwQUAAIACAA5Fb5ILE+2i/0CAACXCwAAJgAAAHVuaXZlcnNhbC9odG1sX3B1Ymxpc2hpbmdfc2V0dGluZ3MueG1szZbdUhoxFIDveYpMOl7KqrXVMrs4HcHRqRVGaKtXTtgENmM22eYHxKs+TR+sT9KTDSCMlq6OdMoMAznJ+c5fcpL46C4XaMy04UomeLe+gxGTqaJcjhL8pX+yfYiRsURSIpRkCZYKo6NmLS7cQHCT9Zi1sNQgwEjTKGyCM2uLRhRNJpM6N4X2s0o4C3xTT1UeFZoZJi3TUSHIFH7stGAGzwgVAPDNlZypNWs1hOJA+qyoEwxxCp5L7oMi4tTmAkdh1YCktyOtnKTHSiiN9GiQ4Dc75We+JpBaPGfSp8Q0QejFtkEo5d4JInr8nqGM8VEG3h7sYzTh1GYJ3tv3FFgdPaaU7BA58ZRjBSmQdobPmSWUWBKGwZ5ld9bMBUFEp5LkPO3DDPLhJ7jVvzm97rYvz88uPt30O53z/lk3OFHqRKucOFo1FINDyumULezExFqSZuA36AyJMCyOlkXzZUMlV5zzYzRQAlJfamE0BE/FNMEfNScCI26J4Oli1hI9YvaEC4jB6+7Wh9LiB2CIN82INmzZ0HzG+CymzW/KCYqmyiHBbxmyCkFELod/GUPL6UZDrfJSKoixyAhOGRpzNmH0qMzSDPgnQ9dgInegCZuvEMwGC98dv0cDNlQauIyMYauCnJvArz8LXBBjHqBk7uNW7/ys1b45u2i1r7Z8gISOiUyfCYcSsrywG+GTKZLKzvUgHSlxhpVFoZyWc1Viq7+8DIbnToQyv3YxltAbLMlmrDynMH/1oLLZjIzLg+gPV4mGI8ihJIEJEykcdy4dqwpMiURKiikiKTQq44/1mCtnQBIOcECbl3sY9BGX5WgENwdY1JTpSsid3b23++/eHxx+aNSjXz9+bq9VmrXwriDeXOjhx2ub+KKRP+6GceR759Nt2Gr3r7pw97L9tUqmLtpX/UpFavcq4TpVVnU+VVl1Ga6N7tKVUckFaDOjcGyg0Qiec8voa26aFxR+/f0btsUrFX6DUazdvv9vEGG0eG6tvK/i6MkHYA3kq4/pZu03UEsDBBQAAgAIADkVvkjtpyr3oAEAAC0GAAAfAAAAdW5pdmVyc2FsL2h0bWxfc2tpbl9zZXR0aW5ncy5qc42UTW/CMAyG7/yKKrtOiH2y7TYNJiFxmDRu0w6hmFKRxlGSdjDEf18dvpo2HcSX5u3T17ErZ9OJysViFr1EG/fs9h/+3mlAmtU5XPu6aNEz0pkR6QwmaQYilcBqSHH49ChvT0TImElnOl1/kq2p+DGkN3MuTBVXAQsd0ExAKwLaT0BbhRL/epXtq9pVVGnzNLcWZTdGaUHarkSdccewq3e3qgXWYCxAn0HnPAbPtO9WG3lyfOhTVLkYM8XleowJdqc8XiYaczlry79YK9DlD1/ugN5z/23o2YnU2JGFrJ54+ETRTioNxsA+7+OQIggLPgVR8e259Q/qGTcLqtFFalJ7oF9vKKq04gk0utQ8QtnQ0qvRzT5Fk7Owsjvi7pbCIwRfg25YDe4pPBBVri74gUpjQh1poM2eH1GBfJbKZJ+6RxHk6LBk29a9U6Hu+APmjRDWRmgRmMis7eK4YOptcHBNLes4NPMiJIbyYkBToY+Lo+idxtavEdp/RYxby+NFVt4O5c1IHQdTPoMeyTmSkHG9BD1BFGU93+dOXk/e2f4BUEsDBBQAAgAIADkVvk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DkVvkgM0rasbgAAAG4AAAAcAAAAdW5pdmVyc2FsL2xvY2FsX3NldHRpbmdzLnhtbLOxr8jNUShLLSrOzM+zVTLUM1BSSM1Lzk/JzEu3VQoNcdO1UFIoLknMS0nMyc9LtVXKy1dSsLfjssnJT07MCU4tKQEqLFYoyEmsTC0KSc0FMkpS/RJzgSqftq542bxCQVfhyf51z6bsVNK34wI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kVvkg129mtaAEAAPMCAAApAAAAdW5pdmVyc2FsL3NraW5fY3VzdG9taXphdGlvbl9zZXR0aW5ncy54bWyNUttqGzEQfc9XiPyAJY1uC1uDrsWQh0IT8rz1qmGJoy0rhYSij682rXHcurSap5lz5gwzOn1+nJJ9zmV+mr4PZZrT51jKlB7y9gqhfj8f5uXTEnMseXOq3E9pnF926eu81lo1lyGNwzLaFc1bjMLbQ0pq5VTLmGEUSeapV8h5bhvWgevANsxRYvvNbxI/dZe4j6lcVu03Z+ifDbuU41J2aYyvWzhnv4fON/i4DOPUeHkr2Br1OLU6tgZihEvuK9UAIJDljjhcpeykJshjxjFUoyhQQIRz0olKJOXQstCJpsJ8JxCTjFFXqaetG2ltHLVVQkeIbtO86mwNwUiMESEEmKtcQDAYNTY0DQ1qPSA4MCCqNpooQMEGE1j1zgvLkaJeYFyZMYDx6bin7d6f61T973WO5/yH4MUvuIiu3tpcMFe/f16WRr6NT98OQ4noy5DjbvxwHe5ubq5/efLNv0fGatS28V99/QNQSwMEFAACAAgAORW+SNrVd8wyEwAAEV4AABcAAAB1bml2ZXJzYWwvdW5pdmVyc2FsLnBuZ+3caVhSWdwAcMvJmXFrm3C3xcnKRAfN3FLLZWwm16xMXFKZcgvRTE0RKZuyRLFmMTOXxBLU0lQEN7AytUUlAiVXEnJDAQ0RFZeXZprnKed95+P76fo84gPHc8/vHu793/85H/7XPdycVRQ1FeXk5FR+Oux4VE7uK7CcnDz0GwXZJw+VSYuyP2tijjrby5V3ao/L3nwVcsj1kJxcZabSYtA62ftvow77xMjJqTZ//F3ThiD8IifnX/yT46FjFwL4A+6YyV8G24ZEOUlrqBd7VNvt+681HDpzouju3bFtVpgnG7/y3BB7f7dJ81nHr/zH7qbcvbZtB6/VbhvBWmfFkyaaGK3bOXKM53Y0z4ptizLbl2hVwmP6e+N/c99ZsrfhCSuejSJLJ6tpcQVJH170SKTCJmGf+g+P5eSVP395fEYBepmg6+kfPBd7f4mLMaa+Pbvm2frp1DUK6oEXP38ZUSfY0qmduBZzdpLeScIZ5dXH2hB018oJ5T8/lLp1ByjUDQ7JNGhbPdrwDx4Uzs95ppxvm7Tda0d7RO1f/keUp/KxitoPskOkgVRXgi6uUlzaLd+1t9zvj6fBll0HVwONbq2h2/+EMQg7cfBWxLr387NJpp8PvV0edyV0O/Rf6rCDRDnTTcW9pSSTL5uugWQdnqw6g4P31tDXth/OTivFvfyyaRtU1mGd/KppuangqPSDXpBBaZrBl00XZZZroNWT6Ki5Afw4/dcSgkHpqqb/xONKCQAewAN4AA/gATyAB/AAHsADeAAP4AE8gAfwAB7AA3gAD+ABPIAH8AAewAN4AA/gATyAB/AAHsADeAAP4AE8gAfwAB7AA3gAD+ABPIAH8AAewAN4AA/gATyAB/AAHsADeAAP4AE8gAfwAB7AA3gAD+ABPIAH8P9PeG/qyrI0DwFbXddKTj5MNgT9R2LwqhpS295cDF1z5vt2Yn1IwnchXzS9m/nYxZ4Y+L93cVknmlnHyNaK+bzxsOl/nmBxl82rIgvTL5rw5v89J9l44+zW/uzPOx3MWSNzbQCvqnilfm3fIwNokpRPblA7lRQtGSvKFOheeHdpQCe+f6PE/9XxV96vfF7dOYExzEx58flQt7oeRxWYRKPPCUy6bENQK6KCFT8i2yezKZIRaSeR7Owki5MlnNDp4VunBIK60fzaw9FjL8qGHw5TH+z9KrMPs/1z+z31uRmGO4y9aKuvyEwOsSENWrAOqMELEjtrmZfkY3TRiKRWhpozJiQ/YcR+HWZ/bU3/ka9DOheNG6eellNH25Es/3i+7fz738tGlmjo5Wrk+5vOndSCRF6Jj8RsVHIbv/J0ZhApXLKaNabMvEG0Js81MpO8uD40H+QydYFXxm4nzyTkmZzTbSoiG663nXsneM090M1I2FpYMxtq8Iq+0mAxWxeHhP1TasxLgdfxnlkkHp3MlowkfHixq0EaY+YuTDbizSRG0qQXL7XQOThQIVQgCkjoxr5XMe+PIjVbjVIRFHF32UjZO0+7Cp33C8sDwuT4WbalJCSfe0o5fHLvCWb2yjwNbStd0WSlrefXEcLQc81b9S97DZSPlPR1J/ET9qhtWQtdJKwIbUKk6cTT1iPx2tCsxAdi9ZcfTsySbO0jBPRjWdy5ptv5QYwMyKfZddEgmGfqJo4VTsSlUq5cHWQ/dlLZFHOrIZ8ranRs5oRC4g9tHp0Y8jGhxH0I/7pm2XoXlLkRJI2DTuSJh7DBSPOkF1XZ8QNKDpiN8EXe7suKW8RC0u/s4uN3S0dLl/0LS2xCwInE+ZcO1h+Kdzyeeo7RQjRGI+ZCyXkmVbPxTFio8+xHZXuH6ASd851zaIdlzstzD6S+lVhI5D9F23QVeImXr0uvj1JcKJVWQvatC2ixn6Q1SHCeHjy8JbgvaCZGz4E/g3W3eyv53vIN57zxN/w/MEMiD2uJWBjtUpo3H/edYwsepG/gqIxgHzhmqL7VjI4l3F7g5v6FEO7FU06HBRWRk2K8DaQj1i0boTHY4iptvFRq1YrpS8z/+26oXVZm1qhuii8nnyzOZ4OTQ3pRnRSqM+JBeH1opQmU+CRPC8zLm5wWq7a6e/B3k+NFowcSRiwjT1OFdRH04EZ5u3SQdEfb22bqPNIz8OVh3+KaJpigaiZLqI7AQ6/PZtHPaUvMGVqnGBnGn76dSVMPvKIfjVWpjoDNLqu61bgmPkS75+m/0cJYMpwwm50wKJZBqLtHS3qO0cncuJ0FIHBx+jWQyO5oHfmNdVcasuPcpD41Hymo6xL+PJPVPMMoj0knT5/563QeKJSPKrkL+qiTNjR8r77rnI24spwyPeaqBnbbAOYRb5RMBBx7RIiAtdcdhglf7EP1KAXlcSDKTs0RUCYttUDRtLG4JSp34nz+0K6nxI+f9YohvYup5WHRz59Xfjw1vwk9cH7ywviAVNjUJJ3jZsZHxDORaHk8NLrCB4vqCOZbtFO+OYawdD1FcoMEtGL+rsJXptI43apVxr5o2UXqS1jJz78sWkaNSySd1kLtLUblPkR1xN31Xy+8JsLyb+jmmzFGc3XPjRV9HzFai3OSztxYEFIznfyrz0bGzF2pbq2zt2+wfTE1k6sIEjceOxYeVOKUPnTFIpVcItW4ej1NpbkvXa91an5cIyz69AuhesC1mM4qv7LQ6Uz0IkwyP1qwMkJblsWpADGn27TpzBKkxrDmsZeEfMaydYJSA/vBr3jwXHYkN+dTyCTteyTeRX7YQ7JugSfCEtNOH17QibEbR4T3O2L0MomEvDdD1h+kCom8Rytx0MOuW5MlggqJc+DColqB5oTVEo7qey+U611417VMb3cvLVWNc/ZQUYd5kgAaSAjbYqqKMnEWzhRCSfebivyvVWchO6u0FXe15eRAw7oVJ+8gqPOxaMoymn0TtLIsaaKNlOmtV/V3qSbnHjkxKEaG+xRznnXTOQ1Cat/x1z5V7Udo+MmMW+Mi1s7Wlychf99rNZdgtoPEwccaaNbNOjgST/JPZUQgpyvbdBvCpWHsJSYtvKFqoI1a5DtBDacuCN/wK/Ov3Jd4i1hVTJj2IAkMs8EuJNhgS9p8GRGL4QtR2hOjsU1iUe9yXv1Sb2XoK2S7GCybiyKn9ffGAx6rzyWfc2LjDq676OAMYobpNVeQ2clIoSoK8WCUepCpdNDp8qyZ7aYHy5TjREJbNzVcAzv/7PfBC9mRS88+xVtfDUKERvvAbK85mymm9mKR8ApXVBcJ1kArSQi3Jo6E9SVx4eVx30cprT2iewThcqufNRetrPcz3I7lLe2J6ktk9yiJr55EqZAhewOZ3lqZLw7xz1bQElwiKhAfkwXnvFNM6eV9A0pBGm/Jm8o29VPDnZdep0WGD1uq6tggIpLbLNyIaMRGMHR4K9aVEliuokaZ/mGAvevTPXw26N3l9bYWBieJ5td6seetNQNrYwZwLVHIR2sdrNPILVeH4LNwJZJ5+lVnCBM+UUZqHplMN7bpje1AkfhDiUn8WS865/USuY/JLYe3g+Ct0cUZwinLk9X93L4/Mu6PyHKKYEjO/eftwpYotmK5jo3n3kEH6+GHy6qZtoQ/+VTeQHWcC1G9LU2EBXGbN5X9ysI8h+Cvz7Q2n0ff+RRiH125JJoj3kBVFuosefSdl+KclhZrWAHSDvrXlFA61lZdIU1RXVwzixujQPyrRXZJmyuu5JjRccnxWm1xv7RS9fLJaaDTRea23HFZ9lap3nH0lxFJ8IWxG02JQZZEjm6+EX3voE3EC3owu6oLMwZh1YxlpI4v79f4O9cIVJKPiHvZRg7rQ9WI/NjgH5laVs2hntaDfCtlbkLvRi0ptldHQCAXmfbGefeVsHmhLDMug3ME7JtxqEHXeakxPvH5XOh1UDiP1KxnfvVVjexiYVcyc0Ojt0GTZujODW1b0YvKz6Yakk8wslRJ85TdfifkU3FOQi+T3pYU6E+2Qj3t3irXvBST2F9bTryiIzf6ngsYPi0eifZl/Z2eRsFVZkghIy4Fvfsj1G6ete5qxtSzOpN0Oqz7A0qlJQUsrHQKeeE7J4yOmB0Xflg4M+yQWTiK6OSy1aLD5/u45W2Wsfda5iqx7O+180EmsQupodMrapVa9tq2e2B3I/KZKPL4UBhj7+Hvuu2Wxt0bmpb4iIbUrclz5mwJG70ikEUjbs8BTkuN//ZOlFtHPLwAD8MSQ8lwY33flhSMLFy3xLDHd3g5w6LQ8AEtNJf2l9pH5cDUY/my8nWQwV0PihR7b4K47tPqBbpv4t61WY9RGA68eFVjjx43FQ3009bfUG8GRdT31KuIRzWPX2MdI/Hx6ZnEsYGVqX18zYJp/G/pmb+MD7B/G//4RbutH89V/SBmnRIuf7jVNGng8h2zRLgr/wLnbH4OObL6/LsOodOkieyO2RGxt6fE4U0rOSx1XKd+21GEy/qHHkh68FwKXdUst74JlgXj2aZ6P9e9ionjY2D2cESCK5n6Ka2+tFMhACXuirkOSjVaWyfMAcGR0Yvj22OM9C0PBMMEs+N7yOtSp09fuPeMynBQhYtISlRWtjKsY8710UMscbfWEcOuRrf1Gk7pVqUc2dPjgLrh1e1FIw/7DHUuiHynT+nLS0/kNrs/H8vbYdKoPkrd1C9oMi+O2Ts1deyP6Zs6XIZT97OUuleQfITFmS1GPDY/jRaRVWQeUOzrDvlU9hUqn2m7MOY5hIv/9RkTn0o0x/XSv/bCp6Y7/Gj9FDci9I95SAaztKoH+XjsUV0jUZT0QpLsQpi5AdrNc7kUVyiJU3RF9nPNFcjXQKdx5vulxRjQ5dBpWUKalzcbPfYNBsWIpM6PDDQtiysGZJF7QpqS8UREs0PHad4QjkMIvPozwyaNHcy0hJNE/FOnpY4aHdFQyM8VPT+d+rDWcy/P4VBgGeNY4isLZTUv/NuODIs224pIhEPWp+dVsfLH9L7MjkQhnQ53lnocIMCZOSGL326t2Txo1NkjCGG7LVpAmW5JdxAvzJ6RBvXhkibEAd6+m6Dvw6maFSVtUO7xvj4z1KJ+YEPB0B4IPClTxQI+PzF2w6TyTN52qDLOyT+wujwIorpZ/J66vDARwubjLjYnLC+wmgQCiiTgCSdlHQZ0+ytMMtGn+tztzeDeEhX4aIMiomEhZomch2AVSzrBk+AQ42/S8ayXsbyopxFbwOEabc4pLuAjiAMu5MJ/Vh6+mnOyQIu16g0eJ/m+XKRAXH06vYzarIWN1QYnmScDqkOjX67JkZZz4eSBuLjCW0E3CIpmtim45P25eNWYuvHiO7JIyqm3CS4ic/iudjOSgJ0NeWiLWP/rVpygpOn7Xsf5ZhOlsNYiibS1EJ/RkzM9BsaP7//lUwx7d1LemDrHua+kRoFMwIX+CEZBwsjtrif2RHV/GqfbF0Hh7caUeNm2OsMWZQ9nNfDHuM2xJ1O2IHToHpCoC/WH+emspj5nd7GgqBjfePBsjbbXk6c3Qft3I0dcQn79awyo5oWxwlSj47VjGeJcfu/E6fwF4o0a/BVi9Pl7LYG7jhBrc1nvoxKf11jbvG/0bt1jvEHttGXiq7B6Fb9PSzqL9fKnkueHPVlkCyG89aGwwvyM78ryPemKbI3VgDCcbT1CVHfEoPCpzDoutwjcyqqRHa4Fq4NrmaXjsPfeJg77yNZBT6u19zcm/viJdfESXJlppkIa1HWpW8kv/GO4P9Fy8AI3QzCbgHiQq1s1ynWT+F8T/ekdMG/mx1zJdFcpUYrudi5YmLmB0TB2xPCLnPLaSOKfozvrzmXB7mTcsDTePwKZ/Sf9T4NXPiRbjvajaQu50toxUXvPfmEGg8dwcJt2Gwa5v86ND2IniTqqIzYZLj1n+EbWnZZMVtPSQGpTOaCPi6pYpE6aKA0iSyyk9CvnJxzWTggbkp0RLSGWZw3F6dmd3/x9/fRpEoqY5LfsI3W0+qsONI+O36safQ2dbdookJMmqOnx7Wo12A6wTTwbJREsS4UFOkbhg/Udvx0yF5L22nPvWFJjbftAxkdjC450/lmtfdt2cSAx4NPCQVuBlLw5DJM3tVNiGdIkwgm8aBqpdQh9o3nkKW2w0Y6qnfKSnpACPq8XJBmIZz+Jmn622T23w0vUDc9Srk8wblPsEU0mnPlsKyFcXqz/xskmZeU1Vtq/1ImpdbcxP2mYYBotYLdyQj3jG7us/4xRCB4/cIR95WGb90bOUOrWwa6gaTF7enwHekXKprntIYSlXFHD1aHPjsCufFYDe8U06ubsntHJy0YDwsbJTPQL9pPS0Mr3an7vE07JYvGALJmpLcu010lm0cJ7nZLPZg0o6a/aralfQw+e+XbHuHv2cPXRVVW2aw0/7oI83aj3f2zCJPiUFraV3PhyT4OhUL4oaVqpYRj4/avE+ME/LvG2eCcvTrcRrhzNPvbj6rrd6oSAaFkCn7wRzNz3r7ZrJh4UzksBukkbXhhYkr3adE+d4OZ5KoSOo8pWMXgC7jcTj6zmreDVWyt4Uw8UDrWkCeZ9bbeyKBLIHtwbjLU3PfvXptEuMw8bXP2zqQm0nOabvltIbJ6SnOznJyc3x3L7wJT/AVBLAwQUAAIACAA5Fb5IbUCbGUoAAABrAAAAGwAAAHVuaXZlcnNhbC91bml2ZXJzYWwucG5nLnhtbLOxr8jNUShLLSrOzM+zVTLUM1Cyt+PlsikoSi3LTC1XqACKGekZQICSQiUqtzwzpSQDKGRgYooQzEjNTM8osVUytzCBC+oDzQQAUEsBAgAAFAACAAgAORW+SBUOrShkBAAABxEAAB0AAAAAAAAAAQAAAAAAAAAAAHVuaXZlcnNhbC9jb21tb25fbWVzc2FnZXMubG5nUEsBAgAAFAACAAgAORW+SM0WweooAwAAhgwAACcAAAAAAAAAAQAAAAAAnwQAAHVuaXZlcnNhbC9mbGFzaF9wdWJsaXNoaW5nX3NldHRpbmdzLnhtbFBLAQIAABQAAgAIADkVvkhzCr90tAIAAFAKAAAhAAAAAAAAAAEAAAAAAAwIAAB1bml2ZXJzYWwvZmxhc2hfc2tpbl9zZXR0aW5ncy54bWxQSwECAAAUAAIACAA5Fb5ILE+2i/0CAACXCwAAJgAAAAAAAAABAAAAAAD/CgAAdW5pdmVyc2FsL2h0bWxfcHVibGlzaGluZ19zZXR0aW5ncy54bWxQSwECAAAUAAIACAA5Fb5I7acq96ABAAAtBgAAHwAAAAAAAAABAAAAAABADgAAdW5pdmVyc2FsL2h0bWxfc2tpbl9zZXR0aW5ncy5qc1BLAQIAABQAAgAIADkVvkg9PC/RwQAAAOUBAAAaAAAAAAAAAAEAAAAAAB0QAAB1bml2ZXJzYWwvaTE4bl9wcmVzZXRzLnhtbFBLAQIAABQAAgAIADkVvkgM0rasbgAAAG4AAAAcAAAAAAAAAAEAAAAAABYRAAB1bml2ZXJzYWwvbG9jYWxfc2V0dGluZ3MueG1sUEsBAgAAFAACAAgARJRXRyO0Tvv7AgAAsAgAABQAAAAAAAAAAQAAAAAAvhEAAHVuaXZlcnNhbC9wbGF5ZXIueG1sUEsBAgAAFAACAAgAORW+SDXb2a1oAQAA8wIAACkAAAAAAAAAAQAAAAAA6xQAAHVuaXZlcnNhbC9za2luX2N1c3RvbWl6YXRpb25fc2V0dGluZ3MueG1sUEsBAgAAFAACAAgAORW+SNrVd8wyEwAAEV4AABcAAAAAAAAAAAAAAAAAmhYAAHVuaXZlcnNhbC91bml2ZXJzYWwucG5nUEsBAgAAFAACAAgAORW+SG1AmxlKAAAAawAAABsAAAAAAAAAAQAAAAAAASoAAHVuaXZlcnNhbC91bml2ZXJzYWwucG5nLnhtbFBLBQYAAAAACwALAEkDAACEK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888"/>
  <p:tag name="KSO_WPP_MARK_KEY" val="eeb23c25-3137-4712-bd78-2bc69b64636e"/>
  <p:tag name="COMMONDATA" val="eyJoZGlkIjoiNDMwZDM4NTczYjU1MmUxNzY4NWVmMzhjZjEyYmEyODMifQ==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262626"/>
      </a:dk1>
      <a:lt1>
        <a:sysClr val="window" lastClr="FFFFFF"/>
      </a:lt1>
      <a:dk2>
        <a:srgbClr val="003366"/>
      </a:dk2>
      <a:lt2>
        <a:srgbClr val="FFFFFF"/>
      </a:lt2>
      <a:accent1>
        <a:srgbClr val="003366"/>
      </a:accent1>
      <a:accent2>
        <a:srgbClr val="52B0C5"/>
      </a:accent2>
      <a:accent3>
        <a:srgbClr val="003366"/>
      </a:accent3>
      <a:accent4>
        <a:srgbClr val="52B0C5"/>
      </a:accent4>
      <a:accent5>
        <a:srgbClr val="003366"/>
      </a:accent5>
      <a:accent6>
        <a:srgbClr val="80808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>
          <a:outerShdw blurRad="203200" dist="152400" dir="2700000" algn="tl" rotWithShape="0">
            <a:prstClr val="black">
              <a:alpha val="60000"/>
            </a:prstClr>
          </a:outerShdw>
        </a:effectLst>
      </a:spPr>
      <a:bodyPr vert="horz" wrap="square" lIns="91440" tIns="45720" rIns="91440" bIns="45720" numCol="1" anchor="t" anchorCtr="0" compatLnSpc="1">
        <a:noAutofit/>
      </a:bodyPr>
      <a:lstStyle>
        <a:defPPr algn="ctr">
          <a:defRPr>
            <a:solidFill>
              <a:srgbClr val="262626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2912</TotalTime>
  <Words>1892</Words>
  <Application>Microsoft Office PowerPoint</Application>
  <PresentationFormat>宽屏</PresentationFormat>
  <Paragraphs>196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888</dc:title>
  <dc:creator>huilin</dc:creator>
  <cp:lastModifiedBy>Yifan Guo</cp:lastModifiedBy>
  <cp:revision>616</cp:revision>
  <dcterms:created xsi:type="dcterms:W3CDTF">2016-06-07T09:36:00Z</dcterms:created>
  <dcterms:modified xsi:type="dcterms:W3CDTF">2024-07-08T00:53:54Z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9F36F1B0AA274F4186CB457D4C8134D9</vt:lpwstr>
  </property>
  <property fmtid="{D5CDD505-2E9C-101B-9397-08002B2CF9AE}" pid="3" name="KSOProductBuildVer">
    <vt:lpwstr>2052-11.1.0.12358</vt:lpwstr>
  </property>
</Properties>
</file>